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686" r:id="rId3"/>
  </p:sldMasterIdLst>
  <p:notesMasterIdLst>
    <p:notesMasterId r:id="rId31"/>
  </p:notesMasterIdLst>
  <p:handoutMasterIdLst>
    <p:handoutMasterId r:id="rId32"/>
  </p:handoutMasterIdLst>
  <p:sldIdLst>
    <p:sldId id="1058" r:id="rId4"/>
    <p:sldId id="1061" r:id="rId5"/>
    <p:sldId id="1062" r:id="rId6"/>
    <p:sldId id="1043" r:id="rId7"/>
    <p:sldId id="1040" r:id="rId8"/>
    <p:sldId id="1005" r:id="rId9"/>
    <p:sldId id="1049" r:id="rId10"/>
    <p:sldId id="1014" r:id="rId11"/>
    <p:sldId id="1008" r:id="rId12"/>
    <p:sldId id="1044" r:id="rId13"/>
    <p:sldId id="1042" r:id="rId14"/>
    <p:sldId id="1004" r:id="rId15"/>
    <p:sldId id="1054" r:id="rId16"/>
    <p:sldId id="1056" r:id="rId17"/>
    <p:sldId id="1057" r:id="rId18"/>
    <p:sldId id="1022" r:id="rId19"/>
    <p:sldId id="1047" r:id="rId20"/>
    <p:sldId id="1021" r:id="rId21"/>
    <p:sldId id="1052" r:id="rId22"/>
    <p:sldId id="1041" r:id="rId23"/>
    <p:sldId id="1024" r:id="rId24"/>
    <p:sldId id="1025" r:id="rId25"/>
    <p:sldId id="1026" r:id="rId26"/>
    <p:sldId id="1048" r:id="rId27"/>
    <p:sldId id="1055" r:id="rId28"/>
    <p:sldId id="1002" r:id="rId29"/>
    <p:sldId id="1053" r:id="rId30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1058"/>
            <p14:sldId id="1061"/>
            <p14:sldId id="1062"/>
            <p14:sldId id="1043"/>
            <p14:sldId id="1040"/>
            <p14:sldId id="1005"/>
            <p14:sldId id="1049"/>
            <p14:sldId id="1014"/>
            <p14:sldId id="1008"/>
            <p14:sldId id="1044"/>
            <p14:sldId id="1042"/>
            <p14:sldId id="1004"/>
            <p14:sldId id="1054"/>
            <p14:sldId id="1056"/>
            <p14:sldId id="1057"/>
            <p14:sldId id="1022"/>
            <p14:sldId id="1047"/>
            <p14:sldId id="1021"/>
            <p14:sldId id="1052"/>
            <p14:sldId id="1041"/>
            <p14:sldId id="1024"/>
            <p14:sldId id="1025"/>
            <p14:sldId id="1026"/>
            <p14:sldId id="1048"/>
            <p14:sldId id="1055"/>
            <p14:sldId id="1002"/>
            <p14:sldId id="10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7F7"/>
    <a:srgbClr val="3366FF"/>
    <a:srgbClr val="92D050"/>
    <a:srgbClr val="FF9999"/>
    <a:srgbClr val="C4CEC8"/>
    <a:srgbClr val="0066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9644" autoAdjust="0"/>
  </p:normalViewPr>
  <p:slideViewPr>
    <p:cSldViewPr>
      <p:cViewPr varScale="1">
        <p:scale>
          <a:sx n="108" d="100"/>
          <a:sy n="108" d="100"/>
        </p:scale>
        <p:origin x="15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26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 dirty="0">
              <a:latin typeface="Trebuchet MS Обычный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>
                <a:latin typeface="Trebuchet MS Обычный" charset="0"/>
              </a:rPr>
              <a:pPr/>
              <a:t>02.12.2018</a:t>
            </a:fld>
            <a:endParaRPr lang="ru-RU" dirty="0">
              <a:latin typeface="Trebuchet MS Обычный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 dirty="0">
              <a:latin typeface="Trebuchet MS Обычный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>
                <a:latin typeface="Trebuchet MS Обычный" charset="0"/>
              </a:rPr>
              <a:pPr/>
              <a:t>‹#›</a:t>
            </a:fld>
            <a:endParaRPr lang="ru-RU" dirty="0">
              <a:latin typeface="Trebuchet MS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 b="0" i="0"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 b="0" i="0">
                <a:latin typeface="Trebuchet MS Обычный" charset="0"/>
              </a:defRPr>
            </a:lvl1pPr>
          </a:lstStyle>
          <a:p>
            <a:fld id="{0D502447-CCF9-41A8-9378-1895FD3B14DD}" type="datetimeFigureOut">
              <a:rPr lang="ru-RU" smtClean="0"/>
              <a:pPr/>
              <a:t>02.12.2018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 b="0" i="0"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 b="0" i="0">
                <a:latin typeface="Trebuchet MS Обычный" charset="0"/>
              </a:defRPr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body"/>
          </p:nvPr>
        </p:nvSpPr>
        <p:spPr>
          <a:xfrm>
            <a:off x="676116" y="4784932"/>
            <a:ext cx="5407156" cy="391280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3829906" y="9443822"/>
            <a:ext cx="2928063" cy="4967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6C78006-1999-4756-9C38-105B10F22969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47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34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72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92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67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98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04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b="0" i="0">
                <a:latin typeface="Trebuchet MS Обычный" charset="0"/>
              </a:defRPr>
            </a:lvl4pPr>
            <a:lvl5pPr>
              <a:defRPr b="0" i="0">
                <a:latin typeface="Trebuchet MS Обычный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 b="0" i="0">
                <a:latin typeface="Trebuchet MS Обычный" charset="0"/>
              </a:defRPr>
            </a:lvl4pPr>
            <a:lvl5pPr>
              <a:defRPr sz="1800" b="0" i="0">
                <a:latin typeface="Trebuchet MS Обычный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 b="0" i="0">
                <a:latin typeface="Trebuchet MS Обычный" charset="0"/>
              </a:defRPr>
            </a:lvl4pPr>
            <a:lvl5pPr>
              <a:defRPr sz="1800" b="0" i="0">
                <a:latin typeface="Trebuchet MS Обычный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 b="0" i="0">
                <a:latin typeface="Trebuchet MS Обычный" charset="0"/>
              </a:defRPr>
            </a:lvl4pPr>
            <a:lvl5pPr>
              <a:defRPr sz="1600" b="0" i="0">
                <a:latin typeface="Trebuchet MS Обычный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 b="0" i="0">
                <a:latin typeface="Trebuchet MS Обычный" charset="0"/>
              </a:defRPr>
            </a:lvl4pPr>
            <a:lvl5pPr>
              <a:defRPr sz="1600" b="0" i="0">
                <a:latin typeface="Trebuchet MS Обычный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 b="0" i="0">
                <a:latin typeface="Trebuchet MS Обычный" charset="0"/>
              </a:defRPr>
            </a:lvl4pPr>
            <a:lvl5pPr>
              <a:defRPr sz="2000" b="0" i="0">
                <a:latin typeface="Trebuchet MS Обычный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Заголовок слайда</a:t>
            </a:r>
            <a:r>
              <a:rPr lang="en-US" dirty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 b="0" i="0">
                <a:latin typeface="Trebuchet MS Обычный" charset="0"/>
              </a:defRPr>
            </a:lvl4pPr>
            <a:lvl5pPr>
              <a:defRPr b="0" i="0">
                <a:latin typeface="Trebuchet MS Обычный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 b="0" i="0">
                <a:latin typeface="Trebuchet MS Обычный" charset="0"/>
              </a:defRPr>
            </a:lvl4pPr>
            <a:lvl5pPr>
              <a:defRPr b="0" i="0">
                <a:latin typeface="Trebuchet MS Обычный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rebuchet MS Обычный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0" i="0" dirty="0">
              <a:solidFill>
                <a:srgbClr val="008000"/>
              </a:solidFill>
              <a:latin typeface="Trebuchet MS Обычный" charset="0"/>
              <a:cs typeface="Trebuchet MS Обычный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0" i="0">
          <a:solidFill>
            <a:schemeClr val="tx1"/>
          </a:solidFill>
          <a:latin typeface="Trebuchet MS Обычный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0" i="0">
          <a:solidFill>
            <a:schemeClr val="tx1"/>
          </a:solidFill>
          <a:latin typeface="Trebuchet MS Обычный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0" i="0">
          <a:solidFill>
            <a:schemeClr val="tx1"/>
          </a:solidFill>
          <a:latin typeface="Trebuchet MS Обычный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4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32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39.png"/><Relationship Id="rId4" Type="http://schemas.openxmlformats.org/officeDocument/2006/relationships/image" Target="../media/image59.jp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81.tiff"/><Relationship Id="rId10" Type="http://schemas.openxmlformats.org/officeDocument/2006/relationships/image" Target="../media/image85.png"/><Relationship Id="rId4" Type="http://schemas.openxmlformats.org/officeDocument/2006/relationships/image" Target="../media/image80.jpe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0.jpeg"/><Relationship Id="rId3" Type="http://schemas.openxmlformats.org/officeDocument/2006/relationships/image" Target="../media/image8.jpe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wmf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microsoft.com/office/2007/relationships/hdphoto" Target="../media/hdphoto2.wdp"/><Relationship Id="rId10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99" y="0"/>
            <a:ext cx="9274334" cy="73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1012076" y="2399065"/>
            <a:ext cx="3096344" cy="311816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88024" y="1907540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Trebuchet MS" panose="020B0603020202020204" pitchFamily="34" charset="0"/>
              </a:rPr>
              <a:t>51%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программисты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9269" y="2524080"/>
            <a:ext cx="372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  <a:latin typeface="Trebuchet MS" panose="020B0603020202020204" pitchFamily="34" charset="0"/>
              </a:rPr>
              <a:t>38%</a:t>
            </a:r>
            <a:r>
              <a:rPr lang="ru-RU" dirty="0">
                <a:solidFill>
                  <a:schemeClr val="accent5"/>
                </a:solidFill>
                <a:latin typeface="Trebuchet MS" panose="020B0603020202020204" pitchFamily="34" charset="0"/>
              </a:rPr>
              <a:t>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служба поддержки клиентов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9269" y="3419708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Trebuchet MS" panose="020B0603020202020204" pitchFamily="34" charset="0"/>
              </a:rPr>
              <a:t>27%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дизайнеры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9269" y="400506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Trebuchet MS" panose="020B0603020202020204" pitchFamily="34" charset="0"/>
              </a:rPr>
              <a:t>15%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аналитики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9269" y="4571836"/>
            <a:ext cx="413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Trebuchet MS" panose="020B0603020202020204" pitchFamily="34" charset="0"/>
              </a:rPr>
              <a:t>15%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сотрудники финансового отдела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89269" y="553265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Trebuchet MS" panose="020B0603020202020204" pitchFamily="34" charset="0"/>
              </a:rPr>
              <a:t>24%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другие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7525" y="188640"/>
            <a:ext cx="6369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Профессии работников</a:t>
            </a:r>
          </a:p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с </a:t>
            </a:r>
            <a:r>
              <a:rPr lang="ru-RU" sz="3600" dirty="0">
                <a:solidFill>
                  <a:srgbClr val="00B0F0"/>
                </a:solidFill>
                <a:latin typeface="Trebuchet MS" panose="020B0603020202020204" pitchFamily="34" charset="0"/>
              </a:rPr>
              <a:t>дистанционной </a:t>
            </a:r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занятостью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9" t="18408" r="47171" b="5276"/>
          <a:stretch/>
        </p:blipFill>
        <p:spPr>
          <a:xfrm>
            <a:off x="583324" y="1700808"/>
            <a:ext cx="4238941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03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5" r="201"/>
          <a:stretch/>
        </p:blipFill>
        <p:spPr>
          <a:xfrm>
            <a:off x="-1" y="0"/>
            <a:ext cx="9155291" cy="686646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26214" y="-26292"/>
            <a:ext cx="9181504" cy="689276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99431" y="1556792"/>
            <a:ext cx="63001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spc="38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Ускорение </a:t>
            </a:r>
            <a:r>
              <a:rPr lang="ru-RU" sz="6600" spc="38" dirty="0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коммуникаций</a:t>
            </a:r>
            <a:endParaRPr lang="en-US" sz="6600" spc="38" dirty="0">
              <a:solidFill>
                <a:srgbClr val="30C7F7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251" y="300865"/>
            <a:ext cx="1257300" cy="24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6331727" y="1944128"/>
            <a:ext cx="1912681" cy="19323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303" y="1967557"/>
            <a:ext cx="2126137" cy="1879949"/>
          </a:xfrm>
          <a:prstGeom prst="rect">
            <a:avLst/>
          </a:prstGeom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2214166" y="339033"/>
            <a:ext cx="5170956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>
                <a:latin typeface="Trebuchet MS Обычный" charset="0"/>
              </a:rPr>
              <a:t> </a:t>
            </a:r>
            <a:r>
              <a:rPr lang="ru-RU" sz="3600" dirty="0" err="1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Сверх</a:t>
            </a:r>
            <a:r>
              <a:rPr lang="ru-RU" sz="3600" dirty="0" err="1">
                <a:solidFill>
                  <a:srgbClr val="00B0F0"/>
                </a:solidFill>
                <a:latin typeface="Trebuchet MS Обычный" charset="0"/>
              </a:rPr>
              <a:t>мобильность</a:t>
            </a:r>
            <a:endParaRPr lang="ru-RU" sz="3600" dirty="0">
              <a:solidFill>
                <a:srgbClr val="00B0F0"/>
              </a:solidFill>
              <a:latin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0813" y="2331157"/>
            <a:ext cx="33959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Голосовая и видеосвязь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Обмен данными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Работа по проектам</a:t>
            </a: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9157" y="5157192"/>
            <a:ext cx="7269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К 2020 году смартфонами будут </a:t>
            </a:r>
            <a:r>
              <a:rPr lang="ru-RU" dirty="0">
                <a:solidFill>
                  <a:srgbClr val="30C7F7"/>
                </a:solidFill>
                <a:latin typeface="Trebuchet MS" panose="020B0603020202020204" pitchFamily="34" charset="0"/>
              </a:rPr>
              <a:t>владеть 75% населения Земли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. Уже на конец 2016 года таких аппаратов было 4 миллиарда.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5070990" y="2167517"/>
            <a:ext cx="2931498" cy="2681485"/>
            <a:chOff x="1739112" y="1580310"/>
            <a:chExt cx="3532352" cy="3370062"/>
          </a:xfrm>
        </p:grpSpPr>
        <p:pic>
          <p:nvPicPr>
            <p:cNvPr id="18" name="Изображение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13" t="1262" r="51650" b="39510"/>
            <a:stretch/>
          </p:blipFill>
          <p:spPr>
            <a:xfrm>
              <a:off x="1739112" y="1990630"/>
              <a:ext cx="2956655" cy="2959742"/>
            </a:xfrm>
            <a:prstGeom prst="ellipse">
              <a:avLst/>
            </a:prstGeom>
          </p:spPr>
        </p:pic>
        <p:pic>
          <p:nvPicPr>
            <p:cNvPr id="12" name="Picture 2" descr="C:\Users\filippov\Desktop\Untitled-2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181" y="1580310"/>
              <a:ext cx="246045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filippov\Desktop\Untitled-3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526" y="1694117"/>
              <a:ext cx="346241" cy="232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filippov\Desktop\01.png"/>
            <p:cNvPicPr>
              <a:picLocks noChangeAspect="1" noChangeArrowheads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470" y="2906271"/>
              <a:ext cx="304800" cy="31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C:\Users\filippov\Desktop\06.png"/>
            <p:cNvPicPr>
              <a:picLocks noChangeAspect="1" noChangeArrowheads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067" y="2510353"/>
              <a:ext cx="346397" cy="24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C:\Users\filippov\Desktop\07.png"/>
            <p:cNvPicPr>
              <a:picLocks noChangeAspect="1" noChangeArrowheads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26" y="2007041"/>
              <a:ext cx="334755" cy="32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636" y="3819534"/>
            <a:ext cx="1152525" cy="7048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220" y="3583736"/>
            <a:ext cx="1152525" cy="704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83" y="2276872"/>
            <a:ext cx="504541" cy="5045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86" y="3090278"/>
            <a:ext cx="482738" cy="4827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936161"/>
            <a:ext cx="471597" cy="4715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1496" y="1154272"/>
            <a:ext cx="798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Мобильная аудитория больше и растет быстрее. Мобильный телефон есть практически у каждого пользователя интернета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5321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832" y="2060848"/>
            <a:ext cx="4558647" cy="35283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98752" y="4581128"/>
            <a:ext cx="3429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086">
              <a:buClr>
                <a:prstClr val="white"/>
              </a:buClr>
            </a:pPr>
            <a:r>
              <a:rPr lang="ru-RU" sz="1600" dirty="0">
                <a:solidFill>
                  <a:srgbClr val="00B0F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Основное внимание</a:t>
            </a:r>
            <a:r>
              <a:rPr lang="en-US" sz="1600" dirty="0">
                <a:solidFill>
                  <a:srgbClr val="00B0F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необходимо уделять тем клиентам, кто уже вас знает.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415" y="3205078"/>
            <a:ext cx="3889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Данные должны быть доступны </a:t>
            </a:r>
            <a:b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</a:b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в месте принятия решений – </a:t>
            </a:r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мессенджерах.</a:t>
            </a: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4484" y="630932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47" y="4581128"/>
            <a:ext cx="508504" cy="5085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15" y="3205078"/>
            <a:ext cx="676575" cy="6765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526" y="2060848"/>
            <a:ext cx="3889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Клиенты ждут </a:t>
            </a:r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быстрого ответа </a:t>
            </a:r>
          </a:p>
          <a:p>
            <a:pPr lvl="1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и доступной информации</a:t>
            </a:r>
            <a:endParaRPr lang="ru-RU" sz="1600" dirty="0">
              <a:solidFill>
                <a:srgbClr val="00B0F0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83" y="1944604"/>
            <a:ext cx="693517" cy="6935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79712" y="343273"/>
            <a:ext cx="5339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Новые требования</a:t>
            </a:r>
          </a:p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к </a:t>
            </a:r>
            <a:r>
              <a:rPr lang="ru-RU" sz="3600" dirty="0">
                <a:solidFill>
                  <a:srgbClr val="00B0F0"/>
                </a:solidFill>
                <a:latin typeface="Trebuchet MS" panose="020B0603020202020204" pitchFamily="34" charset="0"/>
              </a:rPr>
              <a:t>общению</a:t>
            </a:r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с клиентами</a:t>
            </a:r>
          </a:p>
        </p:txBody>
      </p:sp>
    </p:spTree>
    <p:extLst>
      <p:ext uri="{BB962C8B-B14F-4D97-AF65-F5344CB8AC3E}">
        <p14:creationId xmlns:p14="http://schemas.microsoft.com/office/powerpoint/2010/main" val="2132988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13" y="6363767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05613" y="1848382"/>
            <a:ext cx="2774499" cy="84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Почти </a:t>
            </a:r>
            <a:r>
              <a:rPr lang="en-US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80%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онлайн пользователей посещают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Facebook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5613" y="3331034"/>
            <a:ext cx="2651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59%</a:t>
            </a:r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покупателей от 18 до 30 используют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Instagram 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48" y="1881396"/>
            <a:ext cx="4680521" cy="35103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617" y="1927377"/>
            <a:ext cx="439477" cy="4394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597" y="3352543"/>
            <a:ext cx="436497" cy="4364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05613" y="4695297"/>
            <a:ext cx="3130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86%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покупателей регулярно появляются как минимум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в </a:t>
            </a:r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двух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каналах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235" y="4695297"/>
            <a:ext cx="535220" cy="5352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23728" y="260648"/>
            <a:ext cx="4845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</a:rPr>
              <a:t>Использование разных</a:t>
            </a:r>
          </a:p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</a:rPr>
              <a:t>каналов </a:t>
            </a:r>
            <a:r>
              <a:rPr lang="ru-RU" sz="3600" dirty="0">
                <a:solidFill>
                  <a:srgbClr val="00B0F0"/>
                </a:solidFill>
              </a:rPr>
              <a:t>коммуникации</a:t>
            </a:r>
          </a:p>
        </p:txBody>
      </p:sp>
    </p:spTree>
    <p:extLst>
      <p:ext uri="{BB962C8B-B14F-4D97-AF65-F5344CB8AC3E}">
        <p14:creationId xmlns:p14="http://schemas.microsoft.com/office/powerpoint/2010/main" val="4049889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25460" y="1683355"/>
            <a:ext cx="2819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  <a:latin typeface="Trebuchet MS" panose="020B0603020202020204" pitchFamily="34" charset="0"/>
              </a:rPr>
              <a:t>87%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владельцев смартфонов используют мобильные приложения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77" y="1825123"/>
            <a:ext cx="522832" cy="522832"/>
          </a:xfrm>
          <a:prstGeom prst="rect">
            <a:avLst/>
          </a:prstGeom>
        </p:spPr>
      </p:pic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56918" y="2974215"/>
            <a:ext cx="311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  <a:latin typeface="Trebuchet MS" panose="020B0603020202020204" pitchFamily="34" charset="0"/>
              </a:rPr>
              <a:t>59%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пользователей удобнее общаться с брендами через социальные сети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53" y="3068960"/>
            <a:ext cx="504056" cy="5040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2145020"/>
            <a:ext cx="4860032" cy="31148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25460" y="4725144"/>
            <a:ext cx="2698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Только </a:t>
            </a:r>
            <a:r>
              <a:rPr lang="ru-RU" dirty="0">
                <a:solidFill>
                  <a:srgbClr val="00B0F0"/>
                </a:solidFill>
                <a:latin typeface="Trebuchet MS" panose="020B0603020202020204" pitchFamily="34" charset="0"/>
              </a:rPr>
              <a:t>11%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мобильных покупателей общаются с брендами через обыкновенные сайты</a:t>
            </a:r>
          </a:p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12" y="4864712"/>
            <a:ext cx="418798" cy="4187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39752" y="441538"/>
            <a:ext cx="4479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B0F0"/>
                </a:solidFill>
                <a:latin typeface="Trebuchet MS" panose="020B0603020202020204" pitchFamily="34" charset="0"/>
              </a:rPr>
              <a:t>Мобильные</a:t>
            </a:r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покупки</a:t>
            </a:r>
          </a:p>
        </p:txBody>
      </p:sp>
    </p:spTree>
    <p:extLst>
      <p:ext uri="{BB962C8B-B14F-4D97-AF65-F5344CB8AC3E}">
        <p14:creationId xmlns:p14="http://schemas.microsoft.com/office/powerpoint/2010/main" val="3243759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397194" y="2918251"/>
            <a:ext cx="379558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CCFF"/>
              </a:buClr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Отрабатывайте каждую </a:t>
            </a:r>
            <a:r>
              <a:rPr lang="ru-RU" sz="1600" dirty="0">
                <a:solidFill>
                  <a:srgbClr val="00B0F0"/>
                </a:solidFill>
                <a:latin typeface="Trebuchet MS Обычный" charset="0"/>
              </a:rPr>
              <a:t>возможность </a:t>
            </a:r>
          </a:p>
          <a:p>
            <a:pPr>
              <a:buClr>
                <a:srgbClr val="33CCFF"/>
              </a:buClr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Работайте </a:t>
            </a:r>
            <a:r>
              <a:rPr lang="ru-RU" sz="1600" dirty="0">
                <a:solidFill>
                  <a:srgbClr val="00B0F0"/>
                </a:solidFill>
                <a:latin typeface="Trebuchet MS Обычный" charset="0"/>
              </a:rPr>
              <a:t>персонализировано</a:t>
            </a:r>
          </a:p>
          <a:p>
            <a:pPr>
              <a:buClr>
                <a:srgbClr val="33CCFF"/>
              </a:buClr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Работайте с накопленной </a:t>
            </a:r>
          </a:p>
          <a:p>
            <a:pPr>
              <a:buClr>
                <a:srgbClr val="33CCFF"/>
              </a:buClr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клиентской базой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.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Ведите </a:t>
            </a:r>
            <a:r>
              <a:rPr lang="ru-RU" sz="1600" dirty="0" err="1">
                <a:solidFill>
                  <a:srgbClr val="00B0F0"/>
                </a:solidFill>
                <a:latin typeface="Trebuchet MS Обычный" charset="0"/>
              </a:rPr>
              <a:t>проактивный</a:t>
            </a:r>
            <a:r>
              <a:rPr lang="ru-RU" sz="1600" dirty="0">
                <a:solidFill>
                  <a:srgbClr val="00B0F0"/>
                </a:solidFill>
                <a:latin typeface="Trebuchet MS Обычный" charset="0"/>
              </a:rPr>
              <a:t>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маркетинг.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004048" y="2066538"/>
            <a:ext cx="3542994" cy="3656362"/>
            <a:chOff x="5338029" y="754577"/>
            <a:chExt cx="3366584" cy="3519655"/>
          </a:xfrm>
        </p:grpSpPr>
        <p:pic>
          <p:nvPicPr>
            <p:cNvPr id="11" name="Изображение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281" t="42250" r="7450" b="-74"/>
            <a:stretch/>
          </p:blipFill>
          <p:spPr>
            <a:xfrm>
              <a:off x="6014395" y="754577"/>
              <a:ext cx="2690218" cy="2690407"/>
            </a:xfrm>
            <a:prstGeom prst="ellipse">
              <a:avLst/>
            </a:prstGeom>
            <a:ln w="25400" cmpd="thickThin">
              <a:solidFill>
                <a:srgbClr val="FFE600"/>
              </a:solidFill>
            </a:ln>
          </p:spPr>
        </p:pic>
        <p:pic>
          <p:nvPicPr>
            <p:cNvPr id="12" name="Изображение 10"/>
            <p:cNvPicPr>
              <a:picLocks noChangeAspect="1"/>
            </p:cNvPicPr>
            <p:nvPr/>
          </p:nvPicPr>
          <p:blipFill rotWithShape="1">
            <a:blip r:embed="rId5"/>
            <a:srcRect l="-1684" t="19596" r="64577" b="49564"/>
            <a:stretch/>
          </p:blipFill>
          <p:spPr>
            <a:xfrm>
              <a:off x="5338029" y="2213427"/>
              <a:ext cx="2060298" cy="2060805"/>
            </a:xfrm>
            <a:prstGeom prst="ellipse">
              <a:avLst/>
            </a:prstGeom>
            <a:ln w="25400" cmpd="thickThin">
              <a:solidFill>
                <a:srgbClr val="30C5F8"/>
              </a:solidFill>
            </a:ln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666698"/>
            <a:ext cx="1475689" cy="9024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475" y="4861443"/>
            <a:ext cx="1623665" cy="9929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04517" y="283043"/>
            <a:ext cx="6325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33CCFF"/>
              </a:buClr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Выйти на </a:t>
            </a:r>
            <a:r>
              <a:rPr lang="ru-RU" sz="3200" dirty="0">
                <a:solidFill>
                  <a:srgbClr val="00B0F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клиента 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все сложнее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66254" y="1692097"/>
            <a:ext cx="3023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CCFF"/>
              </a:buClr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Ищите </a:t>
            </a:r>
            <a:r>
              <a:rPr lang="ru-RU" sz="1600" dirty="0">
                <a:solidFill>
                  <a:srgbClr val="00B0F0"/>
                </a:solidFill>
                <a:latin typeface="Trebuchet MS Обычный" charset="0"/>
              </a:rPr>
              <a:t>новые пути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для выхода на клиентов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84" y="1692097"/>
            <a:ext cx="652521" cy="652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861048"/>
            <a:ext cx="559546" cy="5326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90" y="2852936"/>
            <a:ext cx="610502" cy="6105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27" y="4941168"/>
            <a:ext cx="602228" cy="6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2" r="6701"/>
          <a:stretch/>
        </p:blipFill>
        <p:spPr>
          <a:xfrm>
            <a:off x="0" y="6539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Rectangle 18"/>
          <p:cNvSpPr/>
          <p:nvPr/>
        </p:nvSpPr>
        <p:spPr>
          <a:xfrm>
            <a:off x="0" y="6539"/>
            <a:ext cx="9181504" cy="6851461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060848"/>
            <a:ext cx="8280920" cy="212361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lIns="91392" tIns="45696" rIns="91392" bIns="45696">
            <a:spAutoFit/>
          </a:bodyPr>
          <a:lstStyle/>
          <a:p>
            <a:pPr defTabSz="685086">
              <a:buClr>
                <a:prstClr val="white"/>
              </a:buClr>
            </a:pPr>
            <a:r>
              <a:rPr lang="ru-RU" sz="6600" dirty="0">
                <a:solidFill>
                  <a:srgbClr val="30C7F7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Новые требования</a:t>
            </a:r>
            <a:endParaRPr lang="en-US" sz="6600" dirty="0">
              <a:solidFill>
                <a:srgbClr val="30C7F7"/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defTabSz="685086">
              <a:buClr>
                <a:prstClr val="white"/>
              </a:buClr>
            </a:pPr>
            <a:r>
              <a:rPr lang="ru-RU" sz="6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к рекламе</a:t>
            </a:r>
            <a:endParaRPr lang="ru-RU" sz="6600" dirty="0">
              <a:solidFill>
                <a:srgbClr val="30C7F7"/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</p:txBody>
      </p:sp>
      <p:pic>
        <p:nvPicPr>
          <p:cNvPr id="4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638132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44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9612" y="684033"/>
            <a:ext cx="7272808" cy="584727"/>
          </a:xfrm>
          <a:prstGeom prst="rect">
            <a:avLst/>
          </a:prstGeom>
          <a:solidFill>
            <a:schemeClr val="tx1"/>
          </a:solidFill>
        </p:spPr>
        <p:txBody>
          <a:bodyPr wrap="square" lIns="91392" tIns="45696" rIns="91392" bIns="45696">
            <a:spAutoFit/>
          </a:bodyPr>
          <a:lstStyle/>
          <a:p>
            <a:pPr algn="ctr">
              <a:buClr>
                <a:srgbClr val="33CCFF"/>
              </a:buClr>
            </a:pPr>
            <a:r>
              <a:rPr lang="ru-RU" sz="3200" dirty="0">
                <a:solidFill>
                  <a:srgbClr val="30C7F7"/>
                </a:solidFill>
                <a:latin typeface="Trebuchet MS Обычный" charset="0"/>
              </a:rPr>
              <a:t>Интернет-реклама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 перегрета</a:t>
            </a:r>
          </a:p>
        </p:txBody>
      </p:sp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4" y="623432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531542" y="4399192"/>
            <a:ext cx="32420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В день браузер Яндекса </a:t>
            </a:r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фильтрует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около </a:t>
            </a:r>
            <a:r>
              <a:rPr lang="ru-RU" sz="1600" dirty="0">
                <a:solidFill>
                  <a:srgbClr val="30C7F7"/>
                </a:solidFill>
                <a:latin typeface="Trebuchet MS" panose="020B0603020202020204" pitchFamily="34" charset="0"/>
              </a:rPr>
              <a:t>3,5 млн.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агрессивных и не отвечающих положенному формату рекламных объявлений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24" y="1834215"/>
            <a:ext cx="4428492" cy="3537107"/>
          </a:xfrm>
          <a:prstGeom prst="rect">
            <a:avLst/>
          </a:prstGeom>
        </p:spPr>
      </p:pic>
      <p:sp>
        <p:nvSpPr>
          <p:cNvPr id="21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 rot="19782536">
            <a:off x="5072396" y="1871392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1542" y="1772816"/>
            <a:ext cx="3442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В 2016 и 2017 годах рост интернет-рекламы составил </a:t>
            </a:r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22%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Годовой прирост пользователей всего </a:t>
            </a:r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2%</a:t>
            </a:r>
          </a:p>
        </p:txBody>
      </p:sp>
      <p:sp>
        <p:nvSpPr>
          <p:cNvPr id="22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 rot="3571128">
            <a:off x="5080585" y="3209170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25116" y="3071862"/>
            <a:ext cx="3618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Пользователи Интернета и 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соцсетей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активно блокируют </a:t>
            </a:r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раздражающую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и навязчивую рекламу.</a:t>
            </a:r>
            <a:endParaRPr lang="ru-RU" sz="1600" dirty="0">
              <a:solidFill>
                <a:srgbClr val="30C7F7"/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 rot="1163378">
            <a:off x="5083802" y="4526228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609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62574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8600" y="1799025"/>
            <a:ext cx="32153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Для каждого рекламного объявления требуется </a:t>
            </a:r>
            <a:r>
              <a:rPr lang="ru-RU" sz="1500" dirty="0">
                <a:solidFill>
                  <a:srgbClr val="00B0F0"/>
                </a:solidFill>
                <a:latin typeface="Trebuchet MS" panose="020B0603020202020204" pitchFamily="34" charset="0"/>
              </a:rPr>
              <a:t>отдельная посадочная страница.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0839" y="3204456"/>
            <a:ext cx="34767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Время на создание и продвижение должно </a:t>
            </a:r>
            <a:r>
              <a:rPr lang="ru-RU" sz="1500" dirty="0">
                <a:solidFill>
                  <a:srgbClr val="00B0F0"/>
                </a:solidFill>
                <a:latin typeface="Trebuchet MS" panose="020B0603020202020204" pitchFamily="34" charset="0"/>
              </a:rPr>
              <a:t>сокращаться</a:t>
            </a:r>
            <a:r>
              <a:rPr lang="ru-RU" sz="15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, не снижая качества страниц.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837212"/>
            <a:ext cx="4427360" cy="37969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9931" y="4677959"/>
            <a:ext cx="34820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Все покупатели уже в </a:t>
            </a:r>
            <a:r>
              <a:rPr lang="ru-RU" sz="1500" dirty="0" err="1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онлайне</a:t>
            </a:r>
            <a:r>
              <a:rPr lang="ru-RU" sz="15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ru-RU" sz="1500" dirty="0">
                <a:solidFill>
                  <a:srgbClr val="30C7F7"/>
                </a:solidFill>
                <a:latin typeface="Trebuchet MS" panose="020B0603020202020204" pitchFamily="34" charset="0"/>
              </a:rPr>
              <a:t>Срок жизни клиента </a:t>
            </a:r>
            <a:r>
              <a:rPr lang="ru-RU" sz="15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диктует выбор более эффективных стратегий.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3568" y="332654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Сайтов нужно делать </a:t>
            </a:r>
            <a:r>
              <a:rPr lang="ru-RU" sz="3200" dirty="0">
                <a:solidFill>
                  <a:srgbClr val="30C7F7"/>
                </a:solidFill>
                <a:latin typeface="Trebuchet MS" panose="020B0603020202020204" pitchFamily="34" charset="0"/>
              </a:rPr>
              <a:t>больше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.</a:t>
            </a:r>
            <a:br>
              <a:rPr lang="ru-RU" sz="32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</a:b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Ловить клиентов – </a:t>
            </a:r>
            <a:r>
              <a:rPr lang="ru-RU" sz="3200" dirty="0">
                <a:solidFill>
                  <a:srgbClr val="30C7F7"/>
                </a:solidFill>
                <a:latin typeface="Trebuchet MS" panose="020B0603020202020204" pitchFamily="34" charset="0"/>
              </a:rPr>
              <a:t>быстрее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16" y="1840376"/>
            <a:ext cx="508504" cy="508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284984"/>
            <a:ext cx="544509" cy="544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16" y="4792702"/>
            <a:ext cx="508505" cy="50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28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1036343" y="2354556"/>
            <a:ext cx="7436064" cy="1054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202" tIns="38101" rIns="76202" bIns="38101"/>
          <a:lstStyle/>
          <a:p>
            <a:pPr>
              <a:lnSpc>
                <a:spcPct val="100000"/>
              </a:lnSpc>
            </a:pPr>
            <a:r>
              <a:rPr lang="ru-RU" sz="1609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Компания "Инфо-Проект" предлагает квалифицированные услуги клиентам, планирующим разработку различных веб-решений (витрин, интернет-магазинов, b2b-систем), интегрированных с внутренними ERP, торговыми и другими информационными системами предприятия.</a:t>
            </a:r>
            <a:endParaRPr lang="ru-RU" sz="1524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Рисунок 117"/>
          <p:cNvPicPr/>
          <p:nvPr/>
        </p:nvPicPr>
        <p:blipFill>
          <a:blip r:embed="rId2"/>
          <a:stretch/>
        </p:blipFill>
        <p:spPr>
          <a:xfrm>
            <a:off x="1524034" y="847897"/>
            <a:ext cx="6338760" cy="1383518"/>
          </a:xfrm>
          <a:prstGeom prst="rect">
            <a:avLst/>
          </a:prstGeom>
          <a:ln>
            <a:noFill/>
          </a:ln>
        </p:spPr>
      </p:pic>
      <p:pic>
        <p:nvPicPr>
          <p:cNvPr id="119" name="Рисунок 118"/>
          <p:cNvPicPr/>
          <p:nvPr/>
        </p:nvPicPr>
        <p:blipFill>
          <a:blip r:embed="rId3"/>
          <a:srcRect b="40259"/>
          <a:stretch/>
        </p:blipFill>
        <p:spPr>
          <a:xfrm>
            <a:off x="977820" y="3573783"/>
            <a:ext cx="7431187" cy="2495757"/>
          </a:xfrm>
          <a:prstGeom prst="rect">
            <a:avLst/>
          </a:prstGeom>
          <a:ln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5791328" y="4366281"/>
            <a:ext cx="2193389" cy="6934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202" tIns="38101" rIns="76202" bIns="38101"/>
          <a:lstStyle/>
          <a:p>
            <a:pPr algn="ctr">
              <a:lnSpc>
                <a:spcPct val="100000"/>
              </a:lnSpc>
            </a:pPr>
            <a:r>
              <a:rPr lang="ru-RU" sz="1355" b="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ЗОЛОТОЙ</a:t>
            </a:r>
            <a:endParaRPr lang="ru-RU" sz="1524" b="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355" b="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cертифицированный партнер</a:t>
            </a:r>
            <a:endParaRPr lang="ru-RU" sz="1524" b="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1" name="Рисунок 120"/>
          <p:cNvPicPr/>
          <p:nvPr/>
        </p:nvPicPr>
        <p:blipFill>
          <a:blip r:embed="rId4"/>
          <a:stretch/>
        </p:blipFill>
        <p:spPr>
          <a:xfrm>
            <a:off x="6370460" y="4847570"/>
            <a:ext cx="1035124" cy="1041525"/>
          </a:xfrm>
          <a:prstGeom prst="rect">
            <a:avLst/>
          </a:prstGeom>
          <a:ln>
            <a:noFill/>
          </a:ln>
        </p:spPr>
      </p:pic>
      <p:pic>
        <p:nvPicPr>
          <p:cNvPr id="122" name="Рисунок 121"/>
          <p:cNvPicPr/>
          <p:nvPr/>
        </p:nvPicPr>
        <p:blipFill>
          <a:blip r:embed="rId2"/>
          <a:stretch/>
        </p:blipFill>
        <p:spPr>
          <a:xfrm>
            <a:off x="5939159" y="3939551"/>
            <a:ext cx="1898031" cy="4136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48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54" t="4079" r="12931" b="15563"/>
          <a:stretch/>
        </p:blipFill>
        <p:spPr>
          <a:xfrm>
            <a:off x="-36512" y="-44942"/>
            <a:ext cx="9180512" cy="69029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37504" y="0"/>
            <a:ext cx="9181504" cy="6870551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91442" y="1124744"/>
            <a:ext cx="7566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spc="38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Искусственный интеллект</a:t>
            </a:r>
          </a:p>
          <a:p>
            <a:r>
              <a:rPr lang="ru-RU" sz="6000" spc="38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и </a:t>
            </a:r>
            <a:r>
              <a:rPr lang="ru-RU" sz="6000" spc="38" dirty="0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нейронные сети</a:t>
            </a:r>
            <a:endParaRPr lang="fr-FR" sz="6000" spc="38" dirty="0">
              <a:solidFill>
                <a:srgbClr val="30C7F7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251" y="300865"/>
            <a:ext cx="1257300" cy="24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1442" y="544522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При общении с клиентами и в работе со сделками все больше необходим интеллектуальный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скоринг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0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1678" y="3040277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3CCFF"/>
              </a:buClr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Обучение нейрона происходит на ответах, которые </a:t>
            </a:r>
            <a:r>
              <a:rPr lang="ru-RU" dirty="0">
                <a:solidFill>
                  <a:schemeClr val="accent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заведомо правильные или неправильные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.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>
              <a:buClr>
                <a:srgbClr val="33CCFF"/>
              </a:buClr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Обученная нейронная сеть</a:t>
            </a:r>
            <a:r>
              <a:rPr lang="ru-RU" dirty="0">
                <a:solidFill>
                  <a:schemeClr val="accent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 сама оценивает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 новый ответ как правильный или неправильный.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260648"/>
            <a:ext cx="4176464" cy="73861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rgbClr val="00B0F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Нейронные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 сети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763131" y="2082956"/>
            <a:ext cx="3185352" cy="3353534"/>
            <a:chOff x="763130" y="1225705"/>
            <a:chExt cx="3185352" cy="3353534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53" t="2222" r="18706" b="348"/>
            <a:stretch/>
          </p:blipFill>
          <p:spPr>
            <a:xfrm>
              <a:off x="763130" y="1225705"/>
              <a:ext cx="2689528" cy="2691931"/>
            </a:xfrm>
            <a:prstGeom prst="ellipse">
              <a:avLst/>
            </a:prstGeom>
            <a:ln w="31750" cmpd="thickThin">
              <a:solidFill>
                <a:srgbClr val="F8E100"/>
              </a:solidFill>
            </a:ln>
          </p:spPr>
        </p:pic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3"/>
            <a:srcRect l="1781" t="1476" r="23839" b="24144"/>
            <a:stretch/>
          </p:blipFill>
          <p:spPr>
            <a:xfrm>
              <a:off x="2057400" y="2697480"/>
              <a:ext cx="1891082" cy="1881759"/>
            </a:xfrm>
            <a:prstGeom prst="ellipse">
              <a:avLst/>
            </a:prstGeom>
            <a:ln w="31750" cmpd="thickThin">
              <a:solidFill>
                <a:srgbClr val="33CCFF"/>
              </a:solidFill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763131" y="5675656"/>
            <a:ext cx="3546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Вы уже используете искусственные нейронные сети.</a:t>
            </a:r>
          </a:p>
        </p:txBody>
      </p: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19892" y="1919723"/>
            <a:ext cx="1704215" cy="10570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68" y="4719177"/>
            <a:ext cx="1152525" cy="704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9404" y="1065924"/>
            <a:ext cx="73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Современные системы машинного обучения и управления голосом должны обрабатывать огромные объемы информации.</a:t>
            </a:r>
          </a:p>
        </p:txBody>
      </p:sp>
      <p:sp>
        <p:nvSpPr>
          <p:cNvPr id="15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 rot="19782536">
            <a:off x="4784364" y="3209315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 rot="3316507">
            <a:off x="4764249" y="4519945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313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256904" y="4832455"/>
            <a:ext cx="450184" cy="4533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203390" y="2458984"/>
            <a:ext cx="2923202" cy="285116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080522" y="3420056"/>
            <a:ext cx="2121414" cy="214447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06626" y="2595234"/>
            <a:ext cx="1789110" cy="178821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2656"/>
            <a:ext cx="9144000" cy="67180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Распознавание лиц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7656" y="1268760"/>
            <a:ext cx="809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Поиск и распознавание лиц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в графических файлах и видеопотоке, автоматическая локализация лица на фотографии и </a:t>
            </a:r>
            <a:r>
              <a:rPr lang="ru-RU" dirty="0">
                <a:solidFill>
                  <a:schemeClr val="accent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идентификация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 персоны по лицу. </a:t>
            </a:r>
          </a:p>
        </p:txBody>
      </p:sp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528" y="613476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58150" y="2576887"/>
            <a:ext cx="31165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Сферы применения: 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охранные системы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верификация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криминалистическая экспертиза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телеконференции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социальные сети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фотоальбомы и т.д.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33" y="2204864"/>
            <a:ext cx="5453378" cy="35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04664"/>
            <a:ext cx="9144000" cy="67180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Распознавание лиц через </a:t>
            </a:r>
            <a:r>
              <a:rPr lang="ru-RU" sz="2800" dirty="0">
                <a:solidFill>
                  <a:schemeClr val="accent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нейронную сеть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126876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SzPct val="100000"/>
              <a:defRPr sz="1800"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Выявляет признаки, которые человек не воспринимает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89340" y="2394902"/>
            <a:ext cx="38884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30C5F8"/>
              </a:buClr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Нейронная сеть </a:t>
            </a:r>
            <a:r>
              <a:rPr lang="ru-RU" sz="1600" dirty="0">
                <a:solidFill>
                  <a:schemeClr val="accent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не требует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большой вычислительной мощности</a:t>
            </a:r>
          </a:p>
          <a:p>
            <a:pPr>
              <a:spcBef>
                <a:spcPts val="600"/>
              </a:spcBef>
              <a:buClr>
                <a:srgbClr val="30C5F8"/>
              </a:buClr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>
              <a:spcBef>
                <a:spcPts val="600"/>
              </a:spcBef>
              <a:buClr>
                <a:srgbClr val="30C5F8"/>
              </a:buClr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Способна </a:t>
            </a:r>
            <a:r>
              <a:rPr lang="ru-RU" sz="1600" dirty="0">
                <a:solidFill>
                  <a:schemeClr val="accent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самостоятельно обучаться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на огромных массивах информации (20 млн фотографий) </a:t>
            </a:r>
          </a:p>
          <a:p>
            <a:pPr>
              <a:spcBef>
                <a:spcPts val="600"/>
              </a:spcBef>
              <a:buClr>
                <a:srgbClr val="30C5F8"/>
              </a:buClr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>
              <a:spcBef>
                <a:spcPts val="600"/>
              </a:spcBef>
              <a:buClr>
                <a:srgbClr val="30C5F8"/>
              </a:buClr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Распознает лица </a:t>
            </a:r>
            <a:r>
              <a:rPr lang="ru-RU" sz="1600" dirty="0">
                <a:solidFill>
                  <a:schemeClr val="accent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 разных ракурсов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, даже с артефактами</a:t>
            </a: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989518"/>
            <a:ext cx="3312368" cy="412756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94144" y="1969306"/>
            <a:ext cx="3340463" cy="4147774"/>
          </a:xfrm>
          <a:prstGeom prst="rect">
            <a:avLst/>
          </a:prstGeom>
          <a:noFill/>
          <a:ln w="12700">
            <a:solidFill>
              <a:srgbClr val="30C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630932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 rot="19782536">
            <a:off x="4496332" y="2561244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 rot="12974134">
            <a:off x="4492657" y="3421665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 rot="4338946">
            <a:off x="4459584" y="4447169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164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789" y="404664"/>
            <a:ext cx="8229600" cy="70609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30C7F7"/>
                </a:solidFill>
              </a:rPr>
              <a:t>Умные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колонки</a:t>
            </a:r>
          </a:p>
        </p:txBody>
      </p:sp>
      <p:pic>
        <p:nvPicPr>
          <p:cNvPr id="5" name="Picture 3" descr="C:\Users\filippov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869" y="116632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50" t="-2733" r="28312"/>
          <a:stretch/>
        </p:blipFill>
        <p:spPr>
          <a:xfrm>
            <a:off x="5401379" y="1760451"/>
            <a:ext cx="3583325" cy="4512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5659" y="1170237"/>
            <a:ext cx="740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К 2022 году продажи умных колонок вырастут в 6 раз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9800" y="2186280"/>
            <a:ext cx="4448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К концу 2018 года продажи умных колонок по всему миру достигнут </a:t>
            </a:r>
            <a:r>
              <a:rPr lang="ru-RU" dirty="0">
                <a:solidFill>
                  <a:srgbClr val="00B0F0"/>
                </a:solidFill>
                <a:latin typeface="Trebuchet MS" panose="020B0603020202020204" pitchFamily="34" charset="0"/>
              </a:rPr>
              <a:t>100 млн. умных колонок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.*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2399" y="4106689"/>
            <a:ext cx="3551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  <a:latin typeface="Trebuchet MS" panose="020B0603020202020204" pitchFamily="34" charset="0"/>
              </a:rPr>
              <a:t>Все необходимые действия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выполняются буквально «на лету».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84" y="2209743"/>
            <a:ext cx="571185" cy="5711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24" y="4216640"/>
            <a:ext cx="508504" cy="5085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17069" y="6416447"/>
            <a:ext cx="5605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*</a:t>
            </a:r>
            <a:r>
              <a:rPr lang="ru-RU" sz="1400" i="1" dirty="0" err="1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Canalys</a:t>
            </a:r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.</a:t>
            </a:r>
            <a:r>
              <a:rPr lang="ru-RU" sz="1400" i="1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1400" b="1" i="1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Smart Speaker Sales To Reach 100 Million By Year End</a:t>
            </a:r>
          </a:p>
        </p:txBody>
      </p:sp>
    </p:spTree>
    <p:extLst>
      <p:ext uri="{BB962C8B-B14F-4D97-AF65-F5344CB8AC3E}">
        <p14:creationId xmlns:p14="http://schemas.microsoft.com/office/powerpoint/2010/main" val="32410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6">
            <a:extLst>
              <a:ext uri="{FF2B5EF4-FFF2-40B4-BE49-F238E27FC236}">
                <a16:creationId xmlns="" xmlns:a16="http://schemas.microsoft.com/office/drawing/2014/main" id="{489A3E36-187B-B64F-92CF-67DA6E64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0" r="15604"/>
          <a:stretch/>
        </p:blipFill>
        <p:spPr>
          <a:xfrm>
            <a:off x="4663439" y="2221875"/>
            <a:ext cx="4320478" cy="3240359"/>
          </a:xfrm>
          <a:prstGeom prst="rect">
            <a:avLst/>
          </a:prstGeom>
        </p:spPr>
      </p:pic>
      <p:sp>
        <p:nvSpPr>
          <p:cNvPr id="11" name="ZoneTexte 3">
            <a:extLst>
              <a:ext uri="{FF2B5EF4-FFF2-40B4-BE49-F238E27FC236}">
                <a16:creationId xmlns="" xmlns:a16="http://schemas.microsoft.com/office/drawing/2014/main" id="{7EE55EBA-C1A1-064A-AF10-8221129B3FBE}"/>
              </a:ext>
            </a:extLst>
          </p:cNvPr>
          <p:cNvSpPr txBox="1"/>
          <p:nvPr/>
        </p:nvSpPr>
        <p:spPr>
          <a:xfrm>
            <a:off x="942016" y="2291388"/>
            <a:ext cx="3643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ru-RU" kern="120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Современные возможности искусственного интеллекта </a:t>
            </a:r>
            <a:r>
              <a:rPr lang="ru-RU" kern="1200" dirty="0">
                <a:solidFill>
                  <a:srgbClr val="00B0F0"/>
                </a:solidFill>
                <a:latin typeface="Trebuchet MS" panose="020B0603020202020204"/>
                <a:ea typeface="+mn-ea"/>
                <a:cs typeface="+mn-cs"/>
              </a:rPr>
              <a:t>помогают строить прогноз </a:t>
            </a:r>
            <a:r>
              <a:rPr lang="ru-RU" kern="1200" dirty="0">
                <a:solidFill>
                  <a:schemeClr val="bg1">
                    <a:lumMod val="95000"/>
                  </a:schemeClr>
                </a:solidFill>
                <a:latin typeface="Trebuchet MS" panose="020B0603020202020204"/>
                <a:ea typeface="+mn-ea"/>
                <a:cs typeface="+mn-cs"/>
              </a:rPr>
              <a:t>готовности клиента к покупке</a:t>
            </a:r>
            <a:r>
              <a:rPr lang="ru-RU" kern="1200" dirty="0">
                <a:solidFill>
                  <a:prstClr val="white"/>
                </a:solidFill>
                <a:latin typeface="Trebuchet MS" panose="020B0603020202020204"/>
                <a:ea typeface="+mn-ea"/>
                <a:cs typeface="+mn-cs"/>
              </a:rPr>
              <a:t>.</a:t>
            </a:r>
            <a:endParaRPr lang="fr-FR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0519E799-DBF9-A544-A370-7BD5C71AEC55}"/>
              </a:ext>
            </a:extLst>
          </p:cNvPr>
          <p:cNvSpPr/>
          <p:nvPr/>
        </p:nvSpPr>
        <p:spPr>
          <a:xfrm>
            <a:off x="827584" y="1124744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/>
            <a:r>
              <a:rPr lang="ru-RU" sz="1600" dirty="0">
                <a:solidFill>
                  <a:prstClr val="white"/>
                </a:solidFill>
                <a:latin typeface="Trebuchet MS" panose="020B0603020202020204"/>
              </a:rPr>
              <a:t>Используйте </a:t>
            </a:r>
            <a:r>
              <a:rPr lang="ru-RU" sz="1600" dirty="0">
                <a:solidFill>
                  <a:srgbClr val="00B0F0"/>
                </a:solidFill>
                <a:latin typeface="Trebuchet MS" panose="020B0603020202020204"/>
              </a:rPr>
              <a:t>новейшие технологии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/>
              </a:rPr>
              <a:t> для анализа клиентов</a:t>
            </a:r>
            <a:endParaRPr lang="en-US" sz="1600" kern="1200" dirty="0">
              <a:solidFill>
                <a:schemeClr val="bg1">
                  <a:lumMod val="95000"/>
                </a:schemeClr>
              </a:solidFill>
              <a:latin typeface="Trebuchet MS" panose="020B0603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814" y="4167382"/>
            <a:ext cx="3547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Определяйте </a:t>
            </a:r>
            <a:r>
              <a:rPr lang="ru-RU" dirty="0">
                <a:solidFill>
                  <a:srgbClr val="00B0F0"/>
                </a:solidFill>
                <a:latin typeface="Trebuchet MS" panose="020B0603020202020204" pitchFamily="34" charset="0"/>
              </a:rPr>
              <a:t>сегменты из контактов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: кому стоит показать рекламу, а кому даже не пытаться.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1160" y="332656"/>
            <a:ext cx="7336591" cy="792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AI </a:t>
            </a:r>
            <a:r>
              <a:rPr lang="ru-RU" sz="4000" dirty="0">
                <a:solidFill>
                  <a:schemeClr val="bg1">
                    <a:lumMod val="95000"/>
                  </a:schemeClr>
                </a:solidFill>
              </a:rPr>
              <a:t>помогает </a:t>
            </a:r>
            <a:r>
              <a:rPr lang="ru-RU" sz="4000" dirty="0">
                <a:solidFill>
                  <a:srgbClr val="00B0F0"/>
                </a:solidFill>
              </a:rPr>
              <a:t>продавать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17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638132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79" y="2383047"/>
            <a:ext cx="508505" cy="5085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0" y="4315548"/>
            <a:ext cx="477114" cy="4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53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1728" y="3933056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rebuchet MS Обычный" charset="0"/>
              </a:rPr>
              <a:t>Применяйте </a:t>
            </a:r>
            <a:r>
              <a:rPr lang="ru-RU" sz="3200" dirty="0">
                <a:solidFill>
                  <a:srgbClr val="00B0F0"/>
                </a:solidFill>
                <a:latin typeface="Trebuchet MS Обычный" charset="0"/>
              </a:rPr>
              <a:t>новейшие</a:t>
            </a:r>
            <a:r>
              <a:rPr lang="ru-RU" sz="3200" dirty="0">
                <a:solidFill>
                  <a:schemeClr val="bg1"/>
                </a:solidFill>
                <a:latin typeface="Trebuchet MS Обычный" charset="0"/>
              </a:rPr>
              <a:t> технологии для бизнеса.</a:t>
            </a:r>
          </a:p>
        </p:txBody>
      </p:sp>
      <p:pic>
        <p:nvPicPr>
          <p:cNvPr id="9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638132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340768"/>
            <a:ext cx="1872207" cy="18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44686355-427E-B64B-8422-F029FC2C8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90" r="12465"/>
          <a:stretch/>
        </p:blipFill>
        <p:spPr>
          <a:xfrm>
            <a:off x="-17810" y="0"/>
            <a:ext cx="9161810" cy="6858001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="" xmlns:a16="http://schemas.microsoft.com/office/drawing/2014/main" id="{67F18721-2D1D-5249-B140-70B4F2A42259}"/>
              </a:ext>
            </a:extLst>
          </p:cNvPr>
          <p:cNvSpPr/>
          <p:nvPr/>
        </p:nvSpPr>
        <p:spPr>
          <a:xfrm>
            <a:off x="-17809" y="0"/>
            <a:ext cx="9171025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2771800" y="778781"/>
            <a:ext cx="4728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ru-RU" sz="5400" kern="12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Обсудим</a:t>
            </a:r>
            <a:r>
              <a:rPr lang="en-US" sz="5400" kern="12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? </a:t>
            </a:r>
            <a:r>
              <a:rPr lang="en-US" sz="5400" kern="12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</a:t>
            </a:r>
            <a:endParaRPr lang="fr-FR" kern="12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ZoneTexte 6"/>
          <p:cNvSpPr txBox="1"/>
          <p:nvPr/>
        </p:nvSpPr>
        <p:spPr>
          <a:xfrm>
            <a:off x="2339752" y="3501008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2800" u="sng" kern="12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bitrix24</a:t>
            </a:r>
            <a:r>
              <a:rPr lang="ru-RU" sz="2800" u="sng" kern="12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  <a:r>
              <a:rPr lang="en-US" sz="2800" u="sng" kern="1200" dirty="0" err="1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ru</a:t>
            </a:r>
            <a:endParaRPr lang="fr-FR" sz="2800" u="sng" kern="12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Arc 7"/>
          <p:cNvSpPr/>
          <p:nvPr/>
        </p:nvSpPr>
        <p:spPr>
          <a:xfrm rot="18452916" flipH="1" flipV="1">
            <a:off x="3759890" y="2428507"/>
            <a:ext cx="1909254" cy="1953092"/>
          </a:xfrm>
          <a:prstGeom prst="arc">
            <a:avLst>
              <a:gd name="adj1" fmla="val 15098966"/>
              <a:gd name="adj2" fmla="val 360715"/>
            </a:avLst>
          </a:prstGeom>
          <a:ln w="44450" cap="rnd">
            <a:solidFill>
              <a:srgbClr val="00B0F0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1828800" hangingPunct="1"/>
            <a:endParaRPr lang="fr-FR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5565193" y="2657817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ru-RU" sz="2000" kern="12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Создайте свой Битрикс24 прямо сейчас </a:t>
            </a:r>
            <a:r>
              <a:rPr lang="ru-RU" sz="2000" kern="12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</a:t>
            </a:r>
            <a:endParaRPr lang="fr-FR" sz="2000" kern="12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email">
            <a:alphaModFix amt="41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11067" y="12755601"/>
            <a:ext cx="2518446" cy="48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3"/>
          <p:cNvSpPr txBox="1"/>
          <p:nvPr/>
        </p:nvSpPr>
        <p:spPr>
          <a:xfrm>
            <a:off x="1529211" y="584139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</a:rPr>
              <a:t>Евгений Белов</a:t>
            </a:r>
            <a:r>
              <a:rPr lang="ru-RU" kern="1200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  <a:ea typeface="+mn-ea"/>
                <a:cs typeface="+mn-cs"/>
              </a:rPr>
              <a:t>,</a:t>
            </a:r>
            <a:br>
              <a:rPr lang="ru-RU" kern="1200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  <a:ea typeface="+mn-ea"/>
                <a:cs typeface="+mn-cs"/>
              </a:rPr>
            </a:br>
            <a:r>
              <a:rPr lang="ru-RU" kern="1200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  <a:ea typeface="+mn-ea"/>
                <a:cs typeface="+mn-cs"/>
              </a:rPr>
              <a:t>Инфо-Проект</a:t>
            </a:r>
            <a:endParaRPr lang="ru-RU" kern="1200" dirty="0">
              <a:solidFill>
                <a:prstClr val="white">
                  <a:lumMod val="95000"/>
                </a:prstClr>
              </a:solidFill>
              <a:latin typeface="Trebuchet MS Обычный" charset="0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00" y="5589240"/>
            <a:ext cx="1150648" cy="115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2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122"/>
          <p:cNvPicPr/>
          <p:nvPr/>
        </p:nvPicPr>
        <p:blipFill>
          <a:blip r:embed="rId3"/>
          <a:stretch/>
        </p:blipFill>
        <p:spPr>
          <a:xfrm>
            <a:off x="5591984" y="526021"/>
            <a:ext cx="3551913" cy="5806263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1739227" y="5861358"/>
            <a:ext cx="6642348" cy="2106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202" tIns="38101" rIns="76202" bIns="38101"/>
          <a:lstStyle/>
          <a:p>
            <a:pPr>
              <a:lnSpc>
                <a:spcPct val="100000"/>
              </a:lnSpc>
            </a:pPr>
            <a:r>
              <a:rPr lang="ru-RU" sz="889" b="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Компания «Инфо-Проект» - Золотой сертифицированный партнер 1С-Битрикс</a:t>
            </a:r>
            <a:endParaRPr lang="ru-RU" sz="1524" b="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155451" y="403489"/>
            <a:ext cx="303283" cy="2566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3"/>
          <p:cNvSpPr/>
          <p:nvPr/>
        </p:nvSpPr>
        <p:spPr>
          <a:xfrm>
            <a:off x="155451" y="403489"/>
            <a:ext cx="303283" cy="2566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4"/>
          <p:cNvSpPr/>
          <p:nvPr/>
        </p:nvSpPr>
        <p:spPr>
          <a:xfrm>
            <a:off x="984526" y="3208015"/>
            <a:ext cx="2489052" cy="8104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202" tIns="38101" rIns="76202" bIns="38101"/>
          <a:lstStyle/>
          <a:p>
            <a:pPr algn="ctr">
              <a:lnSpc>
                <a:spcPct val="100000"/>
              </a:lnSpc>
            </a:pPr>
            <a:r>
              <a:rPr lang="ru-RU" sz="1609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Золотой сертифицированный партнер</a:t>
            </a:r>
            <a:r>
              <a:rPr lang="ru-RU" sz="1609" b="0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ru-RU" sz="1524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792498" y="830523"/>
            <a:ext cx="1363705" cy="48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6202" tIns="38101" rIns="76202" bIns="38101"/>
          <a:lstStyle/>
          <a:p>
            <a:pPr>
              <a:lnSpc>
                <a:spcPct val="100000"/>
              </a:lnSpc>
            </a:pPr>
            <a:r>
              <a:rPr lang="ru-RU" sz="2709" b="0" spc="-1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2540" b="0" spc="-1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Статусы</a:t>
            </a:r>
            <a:r>
              <a:rPr lang="ru-RU" sz="2540" b="0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 </a:t>
            </a:r>
            <a:endParaRPr lang="ru-RU" sz="1524" b="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9" name="Picture 2"/>
          <p:cNvPicPr/>
          <p:nvPr/>
        </p:nvPicPr>
        <p:blipFill>
          <a:blip r:embed="rId4"/>
          <a:stretch/>
        </p:blipFill>
        <p:spPr>
          <a:xfrm>
            <a:off x="4189568" y="1932094"/>
            <a:ext cx="1855968" cy="424291"/>
          </a:xfrm>
          <a:prstGeom prst="rect">
            <a:avLst/>
          </a:prstGeom>
          <a:ln w="9360">
            <a:noFill/>
          </a:ln>
        </p:spPr>
      </p:pic>
      <p:pic>
        <p:nvPicPr>
          <p:cNvPr id="130" name="Picture 3"/>
          <p:cNvPicPr/>
          <p:nvPr/>
        </p:nvPicPr>
        <p:blipFill>
          <a:blip r:embed="rId5"/>
          <a:stretch/>
        </p:blipFill>
        <p:spPr>
          <a:xfrm>
            <a:off x="6603028" y="1932094"/>
            <a:ext cx="1855968" cy="424291"/>
          </a:xfrm>
          <a:prstGeom prst="rect">
            <a:avLst/>
          </a:prstGeom>
          <a:ln w="9360">
            <a:noFill/>
          </a:ln>
        </p:spPr>
      </p:pic>
      <p:pic>
        <p:nvPicPr>
          <p:cNvPr id="131" name="Рисунок 20"/>
          <p:cNvPicPr/>
          <p:nvPr/>
        </p:nvPicPr>
        <p:blipFill>
          <a:blip r:embed="rId6"/>
          <a:stretch/>
        </p:blipFill>
        <p:spPr>
          <a:xfrm>
            <a:off x="4206333" y="2596573"/>
            <a:ext cx="1855968" cy="427339"/>
          </a:xfrm>
          <a:prstGeom prst="rect">
            <a:avLst/>
          </a:prstGeom>
          <a:ln>
            <a:noFill/>
          </a:ln>
        </p:spPr>
      </p:pic>
      <p:pic>
        <p:nvPicPr>
          <p:cNvPr id="132" name="Picture 7"/>
          <p:cNvPicPr/>
          <p:nvPr/>
        </p:nvPicPr>
        <p:blipFill>
          <a:blip r:embed="rId7"/>
          <a:stretch/>
        </p:blipFill>
        <p:spPr>
          <a:xfrm>
            <a:off x="6385700" y="3597253"/>
            <a:ext cx="569989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3" name="Picture 8"/>
          <p:cNvPicPr/>
          <p:nvPr/>
        </p:nvPicPr>
        <p:blipFill>
          <a:blip r:embed="rId8"/>
          <a:stretch/>
        </p:blipFill>
        <p:spPr>
          <a:xfrm>
            <a:off x="6752993" y="3690524"/>
            <a:ext cx="569684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4" name="Picture 9"/>
          <p:cNvPicPr/>
          <p:nvPr/>
        </p:nvPicPr>
        <p:blipFill>
          <a:blip r:embed="rId9"/>
          <a:stretch/>
        </p:blipFill>
        <p:spPr>
          <a:xfrm>
            <a:off x="7059178" y="3845685"/>
            <a:ext cx="569989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5" name="Picture 10"/>
          <p:cNvPicPr/>
          <p:nvPr/>
        </p:nvPicPr>
        <p:blipFill>
          <a:blip r:embed="rId10"/>
          <a:stretch/>
        </p:blipFill>
        <p:spPr>
          <a:xfrm>
            <a:off x="7413509" y="3939247"/>
            <a:ext cx="569989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6" name="Picture 2"/>
          <p:cNvPicPr/>
          <p:nvPr/>
        </p:nvPicPr>
        <p:blipFill>
          <a:blip r:embed="rId11"/>
          <a:stretch/>
        </p:blipFill>
        <p:spPr>
          <a:xfrm>
            <a:off x="4512968" y="3472892"/>
            <a:ext cx="587058" cy="7031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7" name="Picture 3"/>
          <p:cNvPicPr/>
          <p:nvPr/>
        </p:nvPicPr>
        <p:blipFill>
          <a:blip r:embed="rId12"/>
          <a:stretch/>
        </p:blipFill>
        <p:spPr>
          <a:xfrm>
            <a:off x="4880260" y="3628344"/>
            <a:ext cx="587058" cy="7031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8" name="Picture 4"/>
          <p:cNvPicPr/>
          <p:nvPr/>
        </p:nvPicPr>
        <p:blipFill>
          <a:blip r:embed="rId13"/>
          <a:stretch/>
        </p:blipFill>
        <p:spPr>
          <a:xfrm>
            <a:off x="5247552" y="3814885"/>
            <a:ext cx="587058" cy="7031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9" name="Picture 5"/>
          <p:cNvPicPr/>
          <p:nvPr/>
        </p:nvPicPr>
        <p:blipFill>
          <a:blip r:embed="rId14"/>
          <a:stretch/>
        </p:blipFill>
        <p:spPr>
          <a:xfrm>
            <a:off x="5687998" y="3970337"/>
            <a:ext cx="587058" cy="7031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0" name="Picture 6"/>
          <p:cNvPicPr/>
          <p:nvPr/>
        </p:nvPicPr>
        <p:blipFill>
          <a:blip r:embed="rId15"/>
          <a:stretch/>
        </p:blipFill>
        <p:spPr>
          <a:xfrm>
            <a:off x="6092172" y="4094698"/>
            <a:ext cx="569684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1" name="Picture 7"/>
          <p:cNvPicPr/>
          <p:nvPr/>
        </p:nvPicPr>
        <p:blipFill>
          <a:blip r:embed="rId7"/>
          <a:stretch/>
        </p:blipFill>
        <p:spPr>
          <a:xfrm>
            <a:off x="6349124" y="4312330"/>
            <a:ext cx="569684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2" name="Picture 8"/>
          <p:cNvPicPr/>
          <p:nvPr/>
        </p:nvPicPr>
        <p:blipFill>
          <a:blip r:embed="rId8"/>
          <a:stretch/>
        </p:blipFill>
        <p:spPr>
          <a:xfrm>
            <a:off x="6659112" y="4529962"/>
            <a:ext cx="569684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3" name="Picture 9"/>
          <p:cNvPicPr/>
          <p:nvPr/>
        </p:nvPicPr>
        <p:blipFill>
          <a:blip r:embed="rId9"/>
          <a:stretch/>
        </p:blipFill>
        <p:spPr>
          <a:xfrm>
            <a:off x="7025794" y="4716504"/>
            <a:ext cx="569989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4" name="Picture 12"/>
          <p:cNvPicPr/>
          <p:nvPr/>
        </p:nvPicPr>
        <p:blipFill>
          <a:blip r:embed="rId16"/>
          <a:stretch/>
        </p:blipFill>
        <p:spPr>
          <a:xfrm>
            <a:off x="4439510" y="4312330"/>
            <a:ext cx="569989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5" name="Picture 13"/>
          <p:cNvPicPr/>
          <p:nvPr/>
        </p:nvPicPr>
        <p:blipFill>
          <a:blip r:embed="rId17"/>
          <a:stretch/>
        </p:blipFill>
        <p:spPr>
          <a:xfrm>
            <a:off x="4806802" y="4498872"/>
            <a:ext cx="569684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6" name="Picture 14"/>
          <p:cNvPicPr/>
          <p:nvPr/>
        </p:nvPicPr>
        <p:blipFill>
          <a:blip r:embed="rId18"/>
          <a:stretch/>
        </p:blipFill>
        <p:spPr>
          <a:xfrm>
            <a:off x="5174094" y="4623233"/>
            <a:ext cx="569684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7" name="Picture 15"/>
          <p:cNvPicPr/>
          <p:nvPr/>
        </p:nvPicPr>
        <p:blipFill>
          <a:blip r:embed="rId19"/>
          <a:stretch/>
        </p:blipFill>
        <p:spPr>
          <a:xfrm>
            <a:off x="5504504" y="4747594"/>
            <a:ext cx="569684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8" name="Picture 16"/>
          <p:cNvPicPr/>
          <p:nvPr/>
        </p:nvPicPr>
        <p:blipFill>
          <a:blip r:embed="rId20"/>
          <a:stretch/>
        </p:blipFill>
        <p:spPr>
          <a:xfrm>
            <a:off x="5887951" y="4840865"/>
            <a:ext cx="569684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9" name="Picture 11"/>
          <p:cNvPicPr/>
          <p:nvPr/>
        </p:nvPicPr>
        <p:blipFill>
          <a:blip r:embed="rId21"/>
          <a:stretch/>
        </p:blipFill>
        <p:spPr>
          <a:xfrm>
            <a:off x="7780801" y="4125788"/>
            <a:ext cx="569684" cy="682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50" name="Picture 2"/>
          <p:cNvPicPr/>
          <p:nvPr/>
        </p:nvPicPr>
        <p:blipFill>
          <a:blip r:embed="rId22"/>
          <a:stretch/>
        </p:blipFill>
        <p:spPr>
          <a:xfrm>
            <a:off x="6603028" y="2596572"/>
            <a:ext cx="1837739" cy="506693"/>
          </a:xfrm>
          <a:prstGeom prst="rect">
            <a:avLst/>
          </a:prstGeom>
          <a:ln>
            <a:noFill/>
          </a:ln>
        </p:spPr>
      </p:pic>
      <p:pic>
        <p:nvPicPr>
          <p:cNvPr id="151" name="Picture 4"/>
          <p:cNvPicPr/>
          <p:nvPr/>
        </p:nvPicPr>
        <p:blipFill>
          <a:blip r:embed="rId23"/>
          <a:stretch/>
        </p:blipFill>
        <p:spPr>
          <a:xfrm>
            <a:off x="1158266" y="4366281"/>
            <a:ext cx="2455523" cy="566940"/>
          </a:xfrm>
          <a:prstGeom prst="rect">
            <a:avLst/>
          </a:prstGeom>
          <a:ln>
            <a:noFill/>
          </a:ln>
        </p:spPr>
      </p:pic>
      <p:pic>
        <p:nvPicPr>
          <p:cNvPr id="152" name="Picture 6"/>
          <p:cNvPicPr/>
          <p:nvPr/>
        </p:nvPicPr>
        <p:blipFill>
          <a:blip r:embed="rId24"/>
          <a:stretch/>
        </p:blipFill>
        <p:spPr>
          <a:xfrm>
            <a:off x="831513" y="1724216"/>
            <a:ext cx="2763987" cy="1360657"/>
          </a:xfrm>
          <a:prstGeom prst="rect">
            <a:avLst/>
          </a:prstGeom>
          <a:ln>
            <a:noFill/>
          </a:ln>
        </p:spPr>
      </p:pic>
      <p:pic>
        <p:nvPicPr>
          <p:cNvPr id="153" name="Рисунок 152"/>
          <p:cNvPicPr/>
          <p:nvPr/>
        </p:nvPicPr>
        <p:blipFill>
          <a:blip r:embed="rId25"/>
          <a:stretch/>
        </p:blipFill>
        <p:spPr>
          <a:xfrm>
            <a:off x="6382348" y="891484"/>
            <a:ext cx="2152240" cy="469098"/>
          </a:xfrm>
          <a:prstGeom prst="rect">
            <a:avLst/>
          </a:prstGeom>
          <a:ln>
            <a:noFill/>
          </a:ln>
        </p:spPr>
      </p:pic>
      <p:pic>
        <p:nvPicPr>
          <p:cNvPr id="154" name="Рисунок 153"/>
          <p:cNvPicPr/>
          <p:nvPr/>
        </p:nvPicPr>
        <p:blipFill>
          <a:blip r:embed="rId26"/>
          <a:stretch/>
        </p:blipFill>
        <p:spPr>
          <a:xfrm>
            <a:off x="792498" y="5463585"/>
            <a:ext cx="945510" cy="748300"/>
          </a:xfrm>
          <a:prstGeom prst="rect">
            <a:avLst/>
          </a:prstGeom>
          <a:ln>
            <a:noFill/>
          </a:ln>
        </p:spPr>
      </p:pic>
      <p:sp>
        <p:nvSpPr>
          <p:cNvPr id="155" name="CustomShape 6"/>
          <p:cNvSpPr/>
          <p:nvPr/>
        </p:nvSpPr>
        <p:spPr>
          <a:xfrm>
            <a:off x="1656320" y="5707430"/>
            <a:ext cx="6877049" cy="305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7"/>
          <p:cNvSpPr/>
          <p:nvPr/>
        </p:nvSpPr>
        <p:spPr>
          <a:xfrm>
            <a:off x="792498" y="1439831"/>
            <a:ext cx="7740871" cy="305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04397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3" r="72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18"/>
          <p:cNvSpPr/>
          <p:nvPr/>
        </p:nvSpPr>
        <p:spPr>
          <a:xfrm>
            <a:off x="35496" y="0"/>
            <a:ext cx="9144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5304" y="6184153"/>
            <a:ext cx="1522197" cy="29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78602" y="5325332"/>
            <a:ext cx="2679087" cy="100669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Евгений Белов, </a:t>
            </a:r>
            <a:br>
              <a:rPr lang="ru-RU" sz="180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sz="180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Инфо-Проект</a:t>
            </a:r>
            <a:endParaRPr lang="ru-RU" sz="1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1830" y="3431901"/>
            <a:ext cx="7010529" cy="72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27585" y="1122756"/>
            <a:ext cx="7514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30C7F7"/>
                </a:solidFill>
                <a:latin typeface="Trebuchet MS" charset="0"/>
              </a:rPr>
              <a:t>Современные</a:t>
            </a:r>
            <a:r>
              <a:rPr lang="en-US" sz="4800" b="1" dirty="0">
                <a:solidFill>
                  <a:srgbClr val="30C7F7"/>
                </a:solidFill>
                <a:latin typeface="Trebuchet MS" charset="0"/>
              </a:rPr>
              <a:t> </a:t>
            </a:r>
            <a:r>
              <a:rPr lang="ru-RU" sz="4800" b="1" dirty="0">
                <a:solidFill>
                  <a:srgbClr val="30C7F7"/>
                </a:solidFill>
                <a:latin typeface="Trebuchet MS" charset="0"/>
              </a:rPr>
              <a:t>тенденции</a:t>
            </a:r>
            <a:r>
              <a:rPr lang="ru-RU" sz="4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ru-RU" sz="4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против</a:t>
            </a:r>
            <a:r>
              <a:rPr lang="en-US" sz="4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sz="4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устаревших </a:t>
            </a:r>
            <a:r>
              <a:rPr lang="ru-RU" sz="4800" dirty="0">
                <a:solidFill>
                  <a:schemeClr val="bg1">
                    <a:lumMod val="95000"/>
                  </a:schemeClr>
                </a:solidFill>
                <a:latin typeface="Trebuchet MS" charset="0"/>
              </a:rPr>
              <a:t>стереотипов бизнеса </a:t>
            </a:r>
            <a:endParaRPr lang="ru-RU" sz="5400" dirty="0">
              <a:solidFill>
                <a:schemeClr val="bg1">
                  <a:lumMod val="95000"/>
                </a:schemeClr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18"/>
          <a:stretch/>
        </p:blipFill>
        <p:spPr>
          <a:xfrm>
            <a:off x="-1" y="0"/>
            <a:ext cx="9180513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" y="-27385"/>
            <a:ext cx="9180513" cy="6885385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59077" y="764704"/>
            <a:ext cx="73320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spc="38" dirty="0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Трансформация</a:t>
            </a:r>
          </a:p>
          <a:p>
            <a:r>
              <a:rPr lang="ru-RU" sz="6600" spc="38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рабочего </a:t>
            </a:r>
            <a:r>
              <a:rPr lang="ru-RU" sz="6000" spc="38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процесса</a:t>
            </a:r>
            <a:endParaRPr lang="fr-FR" sz="6000" spc="38" dirty="0">
              <a:solidFill>
                <a:srgbClr val="30C7F7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251" y="300865"/>
            <a:ext cx="1257300" cy="24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1680" y="521156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0C7F7"/>
                </a:solidFill>
                <a:latin typeface="Trebuchet MS Обычный" charset="0"/>
              </a:rPr>
              <a:t>Устранить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временные</a:t>
            </a:r>
          </a:p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и пространственные рамки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4361816"/>
            <a:ext cx="5035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0C7F7"/>
                </a:solidFill>
                <a:latin typeface="Trebuchet MS Обычный" charset="0"/>
              </a:rPr>
              <a:t>Ускорить</a:t>
            </a:r>
            <a:r>
              <a:rPr lang="ru-RU" sz="2800" dirty="0">
                <a:solidFill>
                  <a:srgbClr val="00B0F0"/>
                </a:solidFill>
                <a:latin typeface="Trebuchet MS Обычный" charset="0"/>
              </a:rPr>
              <a:t>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бизнес-процессы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1679" y="3573016"/>
            <a:ext cx="4265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Расширить возможности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569472"/>
            <a:ext cx="579608" cy="5796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54" y="4293096"/>
            <a:ext cx="618362" cy="6183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11" y="5368721"/>
            <a:ext cx="639784" cy="63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6144301" y="2134045"/>
            <a:ext cx="2155178" cy="219925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1411580" y="404664"/>
            <a:ext cx="6336704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Экономичность и </a:t>
            </a:r>
            <a:r>
              <a:rPr lang="ru-RU" sz="3200" dirty="0" err="1">
                <a:solidFill>
                  <a:srgbClr val="00B0F0"/>
                </a:solidFill>
                <a:latin typeface="Trebuchet MS Обычный" charset="0"/>
              </a:rPr>
              <a:t>экологичность</a:t>
            </a:r>
            <a:r>
              <a:rPr lang="ru-RU" sz="3200" dirty="0">
                <a:solidFill>
                  <a:srgbClr val="00B0F0"/>
                </a:solidFill>
                <a:latin typeface="Trebuchet MS Обычный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2132856"/>
            <a:ext cx="29523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Снижение затрат на офисную инфраструктуру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Единое информационное пространство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rebuchet MS Обычный" charset="0"/>
            </a:endParaRP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Электронный документооборот</a:t>
            </a: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900" y="2132855"/>
            <a:ext cx="2390775" cy="219075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281264" y="2636912"/>
            <a:ext cx="3430488" cy="340528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560004"/>
            <a:ext cx="1635948" cy="10004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055" y="5041702"/>
            <a:ext cx="1296144" cy="7926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791263"/>
            <a:ext cx="576064" cy="5760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27" y="5154966"/>
            <a:ext cx="650297" cy="6502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57" y="2060253"/>
            <a:ext cx="576659" cy="5766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658" y="2663925"/>
            <a:ext cx="3362508" cy="33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140" y="332656"/>
            <a:ext cx="882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Новые подходы к </a:t>
            </a:r>
            <a:r>
              <a:rPr lang="ru-RU" sz="3600" dirty="0">
                <a:solidFill>
                  <a:srgbClr val="00B0F0"/>
                </a:solidFill>
                <a:latin typeface="Trebuchet MS" panose="020B0603020202020204" pitchFamily="34" charset="0"/>
              </a:rPr>
              <a:t>совместной работе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3" b="10882"/>
          <a:stretch/>
        </p:blipFill>
        <p:spPr>
          <a:xfrm>
            <a:off x="4613234" y="1889617"/>
            <a:ext cx="4318626" cy="3483599"/>
          </a:xfrm>
          <a:prstGeom prst="rect">
            <a:avLst/>
          </a:prstGeom>
        </p:spPr>
      </p:pic>
      <p:sp>
        <p:nvSpPr>
          <p:cNvPr id="9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>
            <a:off x="569242" y="1643241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 rot="18534590">
            <a:off x="569241" y="2916558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 rot="2460021">
            <a:off x="605112" y="5288189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5805" y="1474118"/>
            <a:ext cx="336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Множество форматов </a:t>
            </a:r>
            <a:r>
              <a:rPr lang="ru-RU" sz="1600" dirty="0">
                <a:solidFill>
                  <a:srgbClr val="00B0F0"/>
                </a:solidFill>
              </a:rPr>
              <a:t>структурирования рабочего процесса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– 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</a:rPr>
              <a:t>Гант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</a:rPr>
              <a:t>Скрам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</a:rPr>
              <a:t>Канбан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17097" y="2801431"/>
            <a:ext cx="3037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Рабочий процесс полностью </a:t>
            </a:r>
            <a:r>
              <a:rPr lang="ru-RU" sz="1600" dirty="0">
                <a:solidFill>
                  <a:srgbClr val="00B0F0"/>
                </a:solidFill>
              </a:rPr>
              <a:t>прозрачен.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9958" y="5166266"/>
            <a:ext cx="3395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В </a:t>
            </a:r>
            <a:r>
              <a:rPr lang="ru-RU" sz="1600" dirty="0">
                <a:solidFill>
                  <a:srgbClr val="00B0F0"/>
                </a:solidFill>
              </a:rPr>
              <a:t>едином информационном пространстве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повышается скорость работы команды.</a:t>
            </a:r>
          </a:p>
        </p:txBody>
      </p:sp>
      <p:pic>
        <p:nvPicPr>
          <p:cNvPr id="1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715" y="6364719"/>
            <a:ext cx="1327145" cy="2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03874" y="3822139"/>
            <a:ext cx="3395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Сотруднику не нужно искать </a:t>
            </a:r>
            <a:r>
              <a:rPr lang="ru-RU" sz="1600" dirty="0">
                <a:solidFill>
                  <a:srgbClr val="00B0F0"/>
                </a:solidFill>
              </a:rPr>
              <a:t>личной встречи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с руководителем, чтобы обсудить задачу.</a:t>
            </a:r>
          </a:p>
        </p:txBody>
      </p:sp>
      <p:sp>
        <p:nvSpPr>
          <p:cNvPr id="18" name="Arc 7">
            <a:extLst>
              <a:ext uri="{FF2B5EF4-FFF2-40B4-BE49-F238E27FC236}">
                <a16:creationId xmlns="" xmlns:a16="http://schemas.microsoft.com/office/drawing/2014/main" id="{D82ADE83-35EB-A145-AD80-7619B614D89E}"/>
              </a:ext>
            </a:extLst>
          </p:cNvPr>
          <p:cNvSpPr/>
          <p:nvPr/>
        </p:nvSpPr>
        <p:spPr>
          <a:xfrm rot="6380766">
            <a:off x="569243" y="4017030"/>
            <a:ext cx="246375" cy="246375"/>
          </a:xfrm>
          <a:prstGeom prst="arc">
            <a:avLst>
              <a:gd name="adj1" fmla="val 16200000"/>
              <a:gd name="adj2" fmla="val 13416169"/>
            </a:avLst>
          </a:prstGeom>
          <a:noFill/>
          <a:ln w="47625">
            <a:solidFill>
              <a:srgbClr val="00B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1150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4336169" y="3022298"/>
            <a:ext cx="1764196" cy="171498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864507" y="335694"/>
            <a:ext cx="605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3600" b="0" dirty="0">
                <a:solidFill>
                  <a:srgbClr val="00B0F0"/>
                </a:solidFill>
                <a:latin typeface="Trebuchet MS Обычный" charset="0"/>
              </a:rPr>
              <a:t>Автоматизация</a:t>
            </a:r>
            <a:r>
              <a:rPr lang="ru-RU" sz="3600" b="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 работы</a:t>
            </a:r>
          </a:p>
        </p:txBody>
      </p:sp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77150">
            <a:off x="4261869" y="3065687"/>
            <a:ext cx="1912796" cy="1752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984" y="3536861"/>
            <a:ext cx="1184704" cy="7245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079" y="5356030"/>
            <a:ext cx="1620180" cy="9908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536861"/>
            <a:ext cx="2791293" cy="2791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2035" y="187444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  <a:latin typeface="Trebuchet MS" panose="020B0603020202020204" pitchFamily="34" charset="0"/>
              </a:rPr>
              <a:t>Согласовывать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документы быстрее</a:t>
            </a:r>
            <a:endParaRPr lang="ru-RU" dirty="0">
              <a:solidFill>
                <a:srgbClr val="00B0F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3746" y="2932491"/>
            <a:ext cx="2033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Автоматически вести клиента по </a:t>
            </a:r>
            <a:r>
              <a:rPr lang="ru-RU" dirty="0">
                <a:solidFill>
                  <a:srgbClr val="30C7F7"/>
                </a:solidFill>
                <a:latin typeface="Trebuchet MS" panose="020B0603020202020204" pitchFamily="34" charset="0"/>
              </a:rPr>
              <a:t>воронке продаж</a:t>
            </a:r>
            <a:endParaRPr lang="ru-RU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380" y="3489239"/>
            <a:ext cx="2908649" cy="28623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657" y="1880749"/>
            <a:ext cx="607112" cy="6071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87" y="1844824"/>
            <a:ext cx="580513" cy="580513"/>
          </a:xfrm>
          <a:prstGeom prst="rect">
            <a:avLst/>
          </a:prstGeom>
        </p:spPr>
      </p:pic>
      <p:pic>
        <p:nvPicPr>
          <p:cNvPr id="18" name="Image 25">
            <a:extLst>
              <a:ext uri="{FF2B5EF4-FFF2-40B4-BE49-F238E27FC236}">
                <a16:creationId xmlns="" xmlns:a16="http://schemas.microsoft.com/office/drawing/2014/main" id="{BF2CA094-C603-B843-8609-0E550185E7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9" y="3159716"/>
            <a:ext cx="468881" cy="46888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313746" y="1874440"/>
            <a:ext cx="3904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Избавиться от </a:t>
            </a:r>
            <a:r>
              <a:rPr lang="ru-RU" dirty="0">
                <a:solidFill>
                  <a:srgbClr val="00B0F0"/>
                </a:solidFill>
                <a:latin typeface="Trebuchet MS" panose="020B0603020202020204" pitchFamily="34" charset="0"/>
              </a:rPr>
              <a:t>рутинных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задач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3745" y="4509120"/>
            <a:ext cx="302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Автоматическое </a:t>
            </a:r>
            <a:r>
              <a:rPr lang="ru-RU" dirty="0">
                <a:solidFill>
                  <a:srgbClr val="00B0F0"/>
                </a:solidFill>
                <a:latin typeface="Trebuchet MS" panose="020B0603020202020204" pitchFamily="34" charset="0"/>
              </a:rPr>
              <a:t>создание документов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83" y="4581128"/>
            <a:ext cx="513915" cy="51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4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1163252" y="251823"/>
            <a:ext cx="7677436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Экономика </a:t>
            </a:r>
            <a:r>
              <a:rPr lang="ru-RU" sz="3600" dirty="0">
                <a:solidFill>
                  <a:srgbClr val="00B0F0"/>
                </a:solidFill>
                <a:latin typeface="Trebuchet MS Обычный" charset="0"/>
              </a:rPr>
              <a:t>«</a:t>
            </a:r>
            <a:r>
              <a:rPr lang="ru-RU" sz="3600" dirty="0" err="1">
                <a:solidFill>
                  <a:srgbClr val="00B0F0"/>
                </a:solidFill>
                <a:latin typeface="Trebuchet MS Обычный" charset="0"/>
              </a:rPr>
              <a:t>удаленки</a:t>
            </a:r>
            <a:r>
              <a:rPr lang="ru-RU" sz="3600" dirty="0">
                <a:solidFill>
                  <a:srgbClr val="00B0F0"/>
                </a:solidFill>
                <a:latin typeface="Trebuchet MS Обычный" charset="0"/>
              </a:rPr>
              <a:t>»</a:t>
            </a: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7909" y="8897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14654" y="6161820"/>
            <a:ext cx="3812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*Совместное исследование «Битрикс24»</a:t>
            </a:r>
          </a:p>
          <a:p>
            <a:r>
              <a:rPr lang="ru-RU" sz="1400" i="1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и </a:t>
            </a:r>
            <a:r>
              <a:rPr lang="ru-RU" sz="1400" i="1" dirty="0" err="1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J’son</a:t>
            </a:r>
            <a:r>
              <a:rPr lang="ru-RU" sz="1400" i="1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 &amp; </a:t>
            </a:r>
            <a:r>
              <a:rPr lang="ru-RU" sz="1400" i="1" dirty="0" err="1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Partners</a:t>
            </a:r>
            <a:r>
              <a:rPr lang="ru-RU" sz="1400" i="1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 </a:t>
            </a:r>
            <a:r>
              <a:rPr lang="ru-RU" sz="1400" i="1" dirty="0" err="1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Consulting</a:t>
            </a:r>
            <a:r>
              <a:rPr lang="ru-RU" sz="1400" i="1" dirty="0">
                <a:solidFill>
                  <a:schemeClr val="bg1">
                    <a:lumMod val="95000"/>
                  </a:schemeClr>
                </a:solidFill>
                <a:latin typeface="Trebuchet MS Обычный" charset="0"/>
              </a:rPr>
              <a:t>, 2018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4508" y="1684638"/>
            <a:ext cx="3086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Производительность труда повышается за счет </a:t>
            </a:r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автоматизации рабочих мест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endParaRPr lang="ru-RU" sz="16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endParaRPr lang="ru-RU" sz="16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endParaRPr lang="ru-RU" sz="16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Сокращаются расходы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на аренду и организацию рабочего места.</a:t>
            </a:r>
          </a:p>
          <a:p>
            <a:endParaRPr lang="ru-RU" sz="16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endParaRPr lang="ru-RU" sz="16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endParaRPr lang="ru-RU" sz="16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Ежегодный экономический эффект от удаленной работы оценивается в </a:t>
            </a:r>
            <a:r>
              <a:rPr lang="ru-RU" sz="1600" dirty="0">
                <a:solidFill>
                  <a:srgbClr val="00B0F0"/>
                </a:solidFill>
                <a:latin typeface="Trebuchet MS" panose="020B0603020202020204" pitchFamily="34" charset="0"/>
              </a:rPr>
              <a:t>94 млрд. руб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653136"/>
            <a:ext cx="593149" cy="5931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06" y="1700808"/>
            <a:ext cx="597288" cy="59728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90" y="3280536"/>
            <a:ext cx="508504" cy="5085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99"/>
          <a:stretch/>
        </p:blipFill>
        <p:spPr>
          <a:xfrm>
            <a:off x="4101484" y="1799826"/>
            <a:ext cx="4838378" cy="35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3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18966</TotalTime>
  <Words>728</Words>
  <Application>Microsoft Office PowerPoint</Application>
  <PresentationFormat>Экран (4:3)</PresentationFormat>
  <Paragraphs>156</Paragraphs>
  <Slides>27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DejaVu Sans</vt:lpstr>
      <vt:lpstr>Helvetica Neue Medium</vt:lpstr>
      <vt:lpstr>Trebuchet MS</vt:lpstr>
      <vt:lpstr>Trebuchet MS Normal</vt:lpstr>
      <vt:lpstr>Trebuchet MS Обычный</vt:lpstr>
      <vt:lpstr>Wingdings</vt:lpstr>
      <vt:lpstr>Тема1</vt:lpstr>
      <vt:lpstr>Модуль Планирование и бюджетирование для ББУ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Умные колонки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programmer2</cp:lastModifiedBy>
  <cp:revision>915</cp:revision>
  <dcterms:created xsi:type="dcterms:W3CDTF">2010-07-29T09:25:57Z</dcterms:created>
  <dcterms:modified xsi:type="dcterms:W3CDTF">2018-12-02T17:11:40Z</dcterms:modified>
</cp:coreProperties>
</file>